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73" r:id="rId5"/>
    <p:sldId id="274" r:id="rId6"/>
    <p:sldId id="262" r:id="rId7"/>
    <p:sldId id="271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261724-B501-43C8-AD81-3C993D25036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D5B97-7DBE-4A03-A507-2918F4D01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Kaleidoscope</a:t>
            </a:r>
          </a:p>
          <a:p>
            <a:r>
              <a:rPr lang="en-US" dirty="0" smtClean="0"/>
              <a:t>TED,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Writing for Publication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562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 Narrow" pitchFamily="34" charset="0"/>
              </a:rPr>
              <a:t>Michael S. Rosenberg, PhD</a:t>
            </a:r>
          </a:p>
          <a:p>
            <a:pPr algn="r"/>
            <a:r>
              <a:rPr lang="en-US" sz="1600" dirty="0" smtClean="0">
                <a:latin typeface="Arial Narrow" pitchFamily="34" charset="0"/>
              </a:rPr>
              <a:t>SUNY New Paltz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endParaRPr lang="en-US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paragraphing correctly (Use 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metacognitive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self-check)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Is the paragraph short?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Does the first sentence of the paragraph convey the main point of the paragraph?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Does each sentence relate to the main point?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Does the sentence you just read relate to the previous sentence?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Does the paragraph relate to the previous paragraph?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How to Write: General Strategies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32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 your title: It prompts your logic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How to Write: General Strategies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Make Good Use of Your Time: Writing on the Run</a:t>
            </a:r>
            <a:br>
              <a:rPr lang="en-US" sz="3300" dirty="0" smtClean="0"/>
            </a:br>
            <a:endParaRPr lang="en-US" sz="33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Articulate and rehearse what you want to say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Outline the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soundbites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of your logic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Brainstorm of use graphic organizers.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Use verbal rehearsal in a user-friendly fashion.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each of your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soundbites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Transpose into APA format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Ensure that you are using effective paragraphing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Quit in the middle of a sentence</a:t>
            </a:r>
          </a:p>
          <a:p>
            <a:pPr lvl="2"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How to Write: General Strategies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Writing Style Guidelines from APA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Precise Word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Avoid ambiguous expressions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 Choice (Data is plural)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Avoid colloquial expressions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 you are writing a technical document</a:t>
            </a:r>
          </a:p>
          <a:p>
            <a:r>
              <a:rPr lang="en-US" dirty="0" smtClean="0"/>
              <a:t>Avoid Ambiguity by Using Referents Correctly</a:t>
            </a:r>
          </a:p>
          <a:p>
            <a:r>
              <a:rPr lang="en-US" dirty="0" smtClean="0"/>
              <a:t>Orderly Presentation of Ideas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Advance organizers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Logical transitions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of headings to guide the reader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Economy of Expression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KISS principle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Short, simple sentences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Short paragraphs</a:t>
            </a:r>
          </a:p>
          <a:p>
            <a:r>
              <a:rPr lang="en-US" dirty="0" smtClean="0"/>
              <a:t>Consideration of Reader</a:t>
            </a:r>
          </a:p>
          <a:p>
            <a:r>
              <a:rPr lang="en-US" dirty="0" smtClean="0"/>
              <a:t>Criticism, Assistance, and Improvement</a:t>
            </a:r>
          </a:p>
          <a:p>
            <a:r>
              <a:rPr lang="en-US" dirty="0" smtClean="0"/>
              <a:t>The Fine Line Between Citation and Theft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your own words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 use of direct quotes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credit to the concept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Writing Style Guidelines from A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PA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Integration and Synthesis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Definition</a:t>
            </a:r>
          </a:p>
          <a:p>
            <a:r>
              <a:rPr lang="en-US" sz="3200" dirty="0" smtClean="0"/>
              <a:t>Outcome of Process</a:t>
            </a:r>
          </a:p>
          <a:p>
            <a:r>
              <a:rPr lang="en-US" sz="3200" dirty="0" smtClean="0"/>
              <a:t>Finding Common Threads</a:t>
            </a:r>
          </a:p>
          <a:p>
            <a:r>
              <a:rPr lang="en-US" sz="3200" dirty="0" smtClean="0"/>
              <a:t>Finding Important Differences</a:t>
            </a:r>
          </a:p>
          <a:p>
            <a:r>
              <a:rPr lang="en-US" sz="3200" dirty="0" smtClean="0"/>
              <a:t>Organizing Your Thoughts</a:t>
            </a:r>
          </a:p>
          <a:p>
            <a:r>
              <a:rPr lang="en-US" sz="3200" dirty="0" smtClean="0"/>
              <a:t>Application of Good Writing to Integration and Synthesis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Common Errors in Technical Writing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Style “Turn-Offs”</a:t>
            </a:r>
          </a:p>
          <a:p>
            <a:r>
              <a:rPr lang="en-US" sz="3200" dirty="0" smtClean="0"/>
              <a:t>Grammatical Errors</a:t>
            </a:r>
          </a:p>
          <a:p>
            <a:r>
              <a:rPr lang="en-US" sz="3200" dirty="0" smtClean="0"/>
              <a:t>Not having sufficient substance</a:t>
            </a:r>
          </a:p>
          <a:p>
            <a:r>
              <a:rPr lang="en-US" sz="3200" dirty="0" smtClean="0"/>
              <a:t>Lack of coherence and clarity</a:t>
            </a:r>
          </a:p>
          <a:p>
            <a:r>
              <a:rPr lang="en-US" sz="3200" dirty="0" smtClean="0"/>
              <a:t>No clear theme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Developing the Logic for Your Proposal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Use writing strategies to guide your logic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Use the triangle as a prompt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and Good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0872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more information: </a:t>
            </a:r>
          </a:p>
          <a:p>
            <a:pPr marL="274320" lvl="1" indent="0">
              <a:buNone/>
            </a:pPr>
            <a:r>
              <a:rPr lang="en-US" dirty="0" smtClean="0"/>
              <a:t>rosenbem@newpaltz.edu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Advance Organizer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3600" dirty="0" smtClean="0"/>
              <a:t>Background: Developing a Writer’s Toolkit</a:t>
            </a:r>
          </a:p>
          <a:p>
            <a:pPr marL="571500" indent="-571500">
              <a:buAutoNum type="romanUcPeriod"/>
            </a:pPr>
            <a:r>
              <a:rPr lang="en-US" sz="3600" dirty="0" smtClean="0"/>
              <a:t>What to Write: Selecting a Program of Research</a:t>
            </a:r>
          </a:p>
          <a:p>
            <a:pPr marL="571500" indent="-571500">
              <a:buAutoNum type="romanUcPeriod"/>
            </a:pPr>
            <a:r>
              <a:rPr lang="en-US" sz="3600" dirty="0" smtClean="0"/>
              <a:t>How to Write: General and Specific Strategies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00400"/>
          </a:xfrm>
        </p:spPr>
        <p:txBody>
          <a:bodyPr>
            <a:normAutofit fontScale="92500" lnSpcReduction="10000"/>
          </a:bodyPr>
          <a:lstStyle/>
          <a:p>
            <a:pPr algn="l">
              <a:buClr>
                <a:srgbClr val="C00000"/>
              </a:buClr>
              <a:buSzPct val="107000"/>
              <a:buFont typeface="Arial" pitchFamily="34" charset="0"/>
              <a:buChar char="•"/>
            </a:pPr>
            <a:endParaRPr lang="en-US" sz="1800" b="0" dirty="0" smtClean="0"/>
          </a:p>
          <a:p>
            <a:pPr algn="l">
              <a:buClr>
                <a:srgbClr val="C00000"/>
              </a:buClr>
              <a:buSzPct val="107000"/>
              <a:buFont typeface="Arial" pitchFamily="34" charset="0"/>
              <a:buChar char="•"/>
            </a:pPr>
            <a:r>
              <a:rPr lang="en-US" sz="1800" b="0" dirty="0" smtClean="0"/>
              <a:t> From Stephen King’s “On Writing: A        Memoir of the Craft”</a:t>
            </a:r>
          </a:p>
          <a:p>
            <a:pPr algn="l">
              <a:buClr>
                <a:srgbClr val="C00000"/>
              </a:buClr>
              <a:buSzPct val="107000"/>
              <a:buFont typeface="Arial" pitchFamily="34" charset="0"/>
              <a:buChar char="•"/>
            </a:pPr>
            <a:endParaRPr lang="en-US" sz="1800" b="0" dirty="0" smtClean="0"/>
          </a:p>
          <a:p>
            <a:pPr algn="l">
              <a:buClr>
                <a:srgbClr val="C00000"/>
              </a:buClr>
              <a:buSzPct val="107000"/>
              <a:buFont typeface="Arial" pitchFamily="34" charset="0"/>
              <a:buChar char="•"/>
            </a:pPr>
            <a:r>
              <a:rPr lang="en-US" sz="1800" b="0" dirty="0" smtClean="0"/>
              <a:t> What is In the Toolkit?</a:t>
            </a:r>
          </a:p>
          <a:p>
            <a:pPr lvl="1">
              <a:buClr>
                <a:srgbClr val="C00000"/>
              </a:buClr>
              <a:buSzPct val="107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Read a lot –Write a lot </a:t>
            </a:r>
          </a:p>
          <a:p>
            <a:pPr lvl="1">
              <a:buClr>
                <a:srgbClr val="C00000"/>
              </a:buClr>
              <a:buSzPct val="107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Recognize that Inspiration Comes From Everywhere….Yet Have a Space of Your Own </a:t>
            </a:r>
          </a:p>
          <a:p>
            <a:pPr lvl="1">
              <a:buClr>
                <a:srgbClr val="C00000"/>
              </a:buClr>
              <a:buSzPct val="107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Know the Conventions</a:t>
            </a:r>
          </a:p>
          <a:p>
            <a:pPr lvl="2">
              <a:buClr>
                <a:srgbClr val="C00000"/>
              </a:buClr>
              <a:buSzPct val="107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Fiction</a:t>
            </a:r>
          </a:p>
          <a:p>
            <a:pPr lvl="2">
              <a:buClr>
                <a:srgbClr val="C00000"/>
              </a:buClr>
              <a:buSzPct val="107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Non-Fiction </a:t>
            </a:r>
          </a:p>
          <a:p>
            <a:pPr algn="l">
              <a:buFont typeface="Arial" pitchFamily="34" charset="0"/>
              <a:buChar char="•"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Having A Writer’s Toolkit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048000"/>
          </a:xfrm>
        </p:spPr>
        <p:txBody>
          <a:bodyPr/>
          <a:lstStyle/>
          <a:p>
            <a:pPr algn="l">
              <a:buFont typeface="Georgia" pitchFamily="18" charset="0"/>
              <a:buChar char="●"/>
            </a:pPr>
            <a:r>
              <a:rPr lang="en-US" b="0" dirty="0" smtClean="0"/>
              <a:t>What is In the Toolkit? – more </a:t>
            </a:r>
          </a:p>
          <a:p>
            <a:pPr algn="l">
              <a:buFont typeface="Georgia" pitchFamily="18" charset="0"/>
              <a:buChar char="●"/>
            </a:pPr>
            <a:endParaRPr lang="en-US" b="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Organized Thinking: From Your Head to the Heads of Others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Good Descriptions—(Think  cookbook)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Facility for Revision: The Value of Other’s Eyes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Ideas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Experiences 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Needs</a:t>
            </a:r>
            <a:endParaRPr lang="en-US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b="0" dirty="0" smtClean="0"/>
          </a:p>
          <a:p>
            <a:pPr algn="l">
              <a:buFont typeface="Arial" pitchFamily="34" charset="0"/>
              <a:buChar char="•"/>
            </a:pPr>
            <a:endParaRPr lang="en-US" b="0" dirty="0" smtClean="0"/>
          </a:p>
          <a:p>
            <a:pPr algn="l"/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Having A Writer’s Toolkit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743200"/>
            <a:ext cx="70104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Tips for Writing Less Badly (</a:t>
            </a:r>
            <a:r>
              <a:rPr lang="en-US" dirty="0" err="1" smtClean="0"/>
              <a:t>Munger</a:t>
            </a:r>
            <a:r>
              <a:rPr lang="en-US" dirty="0" smtClean="0"/>
              <a:t>, 2010)</a:t>
            </a:r>
          </a:p>
          <a:p>
            <a:endParaRPr lang="en-US" dirty="0" smtClean="0"/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is An Exercise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 Goals Based on Output, Not Input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 a Voice; Don’t Just “Get Published”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Yourself Time 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Everyone’s Unwritten Work Is Brilliant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Pick a Puzzle (or a Logic Model or Graphic)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Write First…Squeeze the Other Things  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all thoughts are profound (and some of the most profound thoughts are wrong)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Edit, Edit, and Edit some more…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Understanding the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Selecting a program of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Write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667000"/>
            <a:ext cx="65532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1500" b="1" cap="all" spc="250" dirty="0" smtClean="0">
                <a:solidFill>
                  <a:srgbClr val="646B86"/>
                </a:solidFill>
              </a:rPr>
              <a:t>General and specific writing strategies</a:t>
            </a: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sz="1500" b="1" cap="all" spc="250" dirty="0" smtClean="0">
              <a:solidFill>
                <a:srgbClr val="646B86"/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General Writing Strategies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Writing Style Guidelines- From APA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Integration and Synthesis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Reviewing the Literature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Common Errors in Technical Writing</a:t>
            </a: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Developing the Logic for Your Proposal</a:t>
            </a: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sz="1500" b="1" cap="all" spc="250" dirty="0" smtClean="0">
              <a:solidFill>
                <a:srgbClr val="646B86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sz="1500" b="1" cap="all" spc="250" dirty="0" smtClean="0">
              <a:solidFill>
                <a:srgbClr val="646B86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sz="1500" b="1" cap="all" spc="250" dirty="0" smtClean="0">
              <a:solidFill>
                <a:srgbClr val="646B86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How to Write: General Strategies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Very Explicit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Tell them what they are going to get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Give it to them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Tell them what they got</a:t>
            </a:r>
          </a:p>
          <a:p>
            <a:pPr lvl="1">
              <a:buClr>
                <a:srgbClr val="C00000"/>
              </a:buClr>
              <a:buNone/>
            </a:pPr>
            <a:endParaRPr lang="en-US" dirty="0" smtClean="0"/>
          </a:p>
          <a:p>
            <a:r>
              <a:rPr lang="en-US" dirty="0" smtClean="0"/>
              <a:t>Be An Active Rather Than A Passive Writer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Direct the reader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Know the point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Relate aspects of the paper to the point</a:t>
            </a:r>
          </a:p>
          <a:p>
            <a:pPr lvl="1">
              <a:buClr>
                <a:srgbClr val="C00000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How to Write: General Strategi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es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 An Organized Writer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 of the logic of what you want to say (the “so what” principle)</a:t>
            </a:r>
          </a:p>
          <a:p>
            <a:pPr lvl="1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 clearly and succinctly</a:t>
            </a:r>
          </a:p>
          <a:p>
            <a:pPr lvl="1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 the major themes of what you want to say</a:t>
            </a:r>
          </a:p>
          <a:p>
            <a:pPr lvl="1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an advance organizer as your first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1203</TotalTime>
  <Words>597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Georgia</vt:lpstr>
      <vt:lpstr>Wingdings</vt:lpstr>
      <vt:lpstr>Wingdings 2</vt:lpstr>
      <vt:lpstr>Civic</vt:lpstr>
      <vt:lpstr>Writing for Publication</vt:lpstr>
      <vt:lpstr>Advance Organizer</vt:lpstr>
      <vt:lpstr>Background: Having A Writer’s Toolkit </vt:lpstr>
      <vt:lpstr>Background: Having A Writer’s Toolkit </vt:lpstr>
      <vt:lpstr>Background: Understanding the Process</vt:lpstr>
      <vt:lpstr>What to Write</vt:lpstr>
      <vt:lpstr>How to Write</vt:lpstr>
      <vt:lpstr>How to Write: General Strategies</vt:lpstr>
      <vt:lpstr>How to Write: General Strategies</vt:lpstr>
      <vt:lpstr>How to Write: General Strategies</vt:lpstr>
      <vt:lpstr>How to Write: General Strategies</vt:lpstr>
      <vt:lpstr>How to Write: General Strategies</vt:lpstr>
      <vt:lpstr>Writing Style Guidelines from APA</vt:lpstr>
      <vt:lpstr>Writing Style Guidelines from APA</vt:lpstr>
      <vt:lpstr>Integration and Synthesis</vt:lpstr>
      <vt:lpstr>Common Errors in Technical Writing</vt:lpstr>
      <vt:lpstr>Developing the Logic for Your Proposal</vt:lpstr>
      <vt:lpstr>Thanks and Good Writing </vt:lpstr>
    </vt:vector>
  </TitlesOfParts>
  <Company>SPSBE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Publication</dc:title>
  <dc:creator>KLohman</dc:creator>
  <cp:lastModifiedBy>Amanda Merritt</cp:lastModifiedBy>
  <cp:revision>89</cp:revision>
  <cp:lastPrinted>2013-02-05T17:54:59Z</cp:lastPrinted>
  <dcterms:created xsi:type="dcterms:W3CDTF">2010-10-25T15:31:53Z</dcterms:created>
  <dcterms:modified xsi:type="dcterms:W3CDTF">2016-10-25T14:23:30Z</dcterms:modified>
</cp:coreProperties>
</file>